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617" r:id="rId3"/>
    <p:sldId id="639" r:id="rId4"/>
    <p:sldId id="640" r:id="rId5"/>
    <p:sldId id="616" r:id="rId6"/>
    <p:sldId id="641" r:id="rId7"/>
    <p:sldId id="627" r:id="rId8"/>
    <p:sldId id="628" r:id="rId9"/>
    <p:sldId id="629" r:id="rId10"/>
    <p:sldId id="642" r:id="rId11"/>
    <p:sldId id="643" r:id="rId12"/>
    <p:sldId id="644" r:id="rId13"/>
    <p:sldId id="645" r:id="rId14"/>
    <p:sldId id="646" r:id="rId15"/>
    <p:sldId id="647" r:id="rId16"/>
    <p:sldId id="665" r:id="rId17"/>
    <p:sldId id="666" r:id="rId18"/>
    <p:sldId id="667" r:id="rId19"/>
    <p:sldId id="648" r:id="rId20"/>
    <p:sldId id="649" r:id="rId21"/>
    <p:sldId id="650" r:id="rId22"/>
    <p:sldId id="651" r:id="rId23"/>
    <p:sldId id="652" r:id="rId24"/>
    <p:sldId id="653" r:id="rId25"/>
    <p:sldId id="654" r:id="rId26"/>
    <p:sldId id="655" r:id="rId27"/>
    <p:sldId id="656" r:id="rId28"/>
    <p:sldId id="657" r:id="rId29"/>
    <p:sldId id="658" r:id="rId30"/>
    <p:sldId id="659" r:id="rId31"/>
    <p:sldId id="660" r:id="rId32"/>
    <p:sldId id="661" r:id="rId33"/>
    <p:sldId id="662" r:id="rId34"/>
    <p:sldId id="663" r:id="rId35"/>
    <p:sldId id="66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41" autoAdjust="0"/>
    <p:restoredTop sz="94660"/>
  </p:normalViewPr>
  <p:slideViewPr>
    <p:cSldViewPr snapToGrid="0">
      <p:cViewPr>
        <p:scale>
          <a:sx n="80" d="100"/>
          <a:sy n="80" d="100"/>
        </p:scale>
        <p:origin x="46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Hypothecaire lening.</a:t>
            </a:r>
            <a:br>
              <a:rPr lang="nl-NL" dirty="0" smtClean="0"/>
            </a:br>
            <a:endParaRPr lang="nl-NL" dirty="0"/>
          </a:p>
        </p:txBody>
      </p:sp>
      <p:sp>
        <p:nvSpPr>
          <p:cNvPr id="3" name="Tijdelijke aanduiding voor inhoud 2"/>
          <p:cNvSpPr>
            <a:spLocks noGrp="1"/>
          </p:cNvSpPr>
          <p:nvPr>
            <p:ph idx="1"/>
          </p:nvPr>
        </p:nvSpPr>
        <p:spPr>
          <a:xfrm>
            <a:off x="360947" y="1287379"/>
            <a:ext cx="8913055" cy="4753983"/>
          </a:xfrm>
        </p:spPr>
        <p:txBody>
          <a:bodyPr>
            <a:noAutofit/>
          </a:bodyPr>
          <a:lstStyle/>
          <a:p>
            <a:r>
              <a:rPr lang="nl-NL" sz="2500" dirty="0" smtClean="0"/>
              <a:t>Lening met een onderpand, als iemand de lening niet terug kan betalen, kan het onderhand verkocht worden en kan de lening wel worden terug betaald.</a:t>
            </a:r>
          </a:p>
          <a:p>
            <a:r>
              <a:rPr lang="nl-NL" sz="2500" dirty="0" smtClean="0"/>
              <a:t>Huis van 100.000 euro, lening van 100.000 euro.</a:t>
            </a:r>
          </a:p>
          <a:p>
            <a:r>
              <a:rPr lang="nl-NL" sz="2500" dirty="0" smtClean="0"/>
              <a:t>Niet terug betalen? Huis voldoende waarde.</a:t>
            </a:r>
          </a:p>
          <a:p>
            <a:r>
              <a:rPr lang="nl-NL" sz="2500" dirty="0" smtClean="0"/>
              <a:t>Huis van 120.000 euro, lening van 100.000 euro</a:t>
            </a:r>
          </a:p>
          <a:p>
            <a:r>
              <a:rPr lang="nl-NL" sz="2500" dirty="0" smtClean="0"/>
              <a:t>Niet terug betalen? Huis meer dan voldoende waarde.</a:t>
            </a:r>
          </a:p>
          <a:p>
            <a:r>
              <a:rPr lang="nl-NL" sz="2500" dirty="0" smtClean="0"/>
              <a:t>Huis van 80.000 euro, lening van 100.000 euro.</a:t>
            </a:r>
          </a:p>
          <a:p>
            <a:r>
              <a:rPr lang="nl-NL" sz="2500" dirty="0" smtClean="0"/>
              <a:t>Niet terug betalen? Huis niet voldoende waard.</a:t>
            </a:r>
          </a:p>
          <a:p>
            <a:r>
              <a:rPr lang="nl-NL" sz="2500" b="1" dirty="0" smtClean="0"/>
              <a:t>onderwaterhypotheek</a:t>
            </a:r>
            <a:endParaRPr lang="nl-NL" sz="2500" b="1" dirty="0"/>
          </a:p>
          <a:p>
            <a:endParaRPr lang="nl-NL" sz="2500" dirty="0"/>
          </a:p>
        </p:txBody>
      </p:sp>
    </p:spTree>
    <p:extLst>
      <p:ext uri="{BB962C8B-B14F-4D97-AF65-F5344CB8AC3E}">
        <p14:creationId xmlns:p14="http://schemas.microsoft.com/office/powerpoint/2010/main" val="426026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1.9 en 1.10</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10 minuten de tijd.</a:t>
            </a:r>
          </a:p>
          <a:p>
            <a:r>
              <a:rPr lang="nl-NL" sz="2500" dirty="0" smtClean="0"/>
              <a:t>Lees daarna 1.2.3 aandelen en obligaties.</a:t>
            </a:r>
          </a:p>
          <a:p>
            <a:r>
              <a:rPr lang="nl-NL" sz="2500" dirty="0" smtClean="0"/>
              <a:t>Huiswerk voor vandaag is t/m 1.12</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0621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557"/>
          <a:stretch/>
        </p:blipFill>
        <p:spPr>
          <a:xfrm>
            <a:off x="-1" y="0"/>
            <a:ext cx="11502189" cy="1275347"/>
          </a:xfrm>
          <a:prstGeom prst="rect">
            <a:avLst/>
          </a:prstGeom>
        </p:spPr>
      </p:pic>
      <p:pic>
        <p:nvPicPr>
          <p:cNvPr id="5" name="Afbeelding 4"/>
          <p:cNvPicPr>
            <a:picLocks noChangeAspect="1"/>
          </p:cNvPicPr>
          <p:nvPr/>
        </p:nvPicPr>
        <p:blipFill rotWithShape="1">
          <a:blip r:embed="rId2"/>
          <a:srcRect b="53420"/>
          <a:stretch/>
        </p:blipFill>
        <p:spPr>
          <a:xfrm>
            <a:off x="-1" y="0"/>
            <a:ext cx="11502189" cy="2646947"/>
          </a:xfrm>
          <a:prstGeom prst="rect">
            <a:avLst/>
          </a:prstGeom>
        </p:spPr>
      </p:pic>
      <p:pic>
        <p:nvPicPr>
          <p:cNvPr id="6" name="Afbeelding 5"/>
          <p:cNvPicPr>
            <a:picLocks noChangeAspect="1"/>
          </p:cNvPicPr>
          <p:nvPr/>
        </p:nvPicPr>
        <p:blipFill rotWithShape="1">
          <a:blip r:embed="rId2"/>
          <a:srcRect b="39235"/>
          <a:stretch/>
        </p:blipFill>
        <p:spPr>
          <a:xfrm>
            <a:off x="-1" y="0"/>
            <a:ext cx="11502189" cy="3453063"/>
          </a:xfrm>
          <a:prstGeom prst="rect">
            <a:avLst/>
          </a:prstGeom>
        </p:spPr>
      </p:pic>
      <p:pic>
        <p:nvPicPr>
          <p:cNvPr id="7" name="Afbeelding 6"/>
          <p:cNvPicPr>
            <a:picLocks noChangeAspect="1"/>
          </p:cNvPicPr>
          <p:nvPr/>
        </p:nvPicPr>
        <p:blipFill rotWithShape="1">
          <a:blip r:embed="rId2"/>
          <a:srcRect b="26108"/>
          <a:stretch/>
        </p:blipFill>
        <p:spPr>
          <a:xfrm>
            <a:off x="-1" y="0"/>
            <a:ext cx="11502189" cy="4199021"/>
          </a:xfrm>
          <a:prstGeom prst="rect">
            <a:avLst/>
          </a:prstGeom>
        </p:spPr>
      </p:pic>
      <p:pic>
        <p:nvPicPr>
          <p:cNvPr id="8" name="Afbeelding 7"/>
          <p:cNvPicPr>
            <a:picLocks noChangeAspect="1"/>
          </p:cNvPicPr>
          <p:nvPr/>
        </p:nvPicPr>
        <p:blipFill rotWithShape="1">
          <a:blip r:embed="rId2"/>
          <a:srcRect b="13405"/>
          <a:stretch/>
        </p:blipFill>
        <p:spPr>
          <a:xfrm>
            <a:off x="-1" y="1"/>
            <a:ext cx="11502189" cy="4920916"/>
          </a:xfrm>
          <a:prstGeom prst="rect">
            <a:avLst/>
          </a:prstGeom>
        </p:spPr>
      </p:pic>
      <p:pic>
        <p:nvPicPr>
          <p:cNvPr id="9" name="Afbeelding 8"/>
          <p:cNvPicPr>
            <a:picLocks noChangeAspect="1"/>
          </p:cNvPicPr>
          <p:nvPr/>
        </p:nvPicPr>
        <p:blipFill>
          <a:blip r:embed="rId2"/>
          <a:stretch>
            <a:fillRect/>
          </a:stretch>
        </p:blipFill>
        <p:spPr>
          <a:xfrm>
            <a:off x="-1" y="0"/>
            <a:ext cx="11502189" cy="5682629"/>
          </a:xfrm>
          <a:prstGeom prst="rect">
            <a:avLst/>
          </a:prstGeom>
        </p:spPr>
      </p:pic>
      <p:pic>
        <p:nvPicPr>
          <p:cNvPr id="10" name="Afbeelding 9"/>
          <p:cNvPicPr>
            <a:picLocks noChangeAspect="1"/>
          </p:cNvPicPr>
          <p:nvPr/>
        </p:nvPicPr>
        <p:blipFill>
          <a:blip r:embed="rId3"/>
          <a:stretch>
            <a:fillRect/>
          </a:stretch>
        </p:blipFill>
        <p:spPr>
          <a:xfrm>
            <a:off x="-1" y="5682629"/>
            <a:ext cx="11502189" cy="1447295"/>
          </a:xfrm>
          <a:prstGeom prst="rect">
            <a:avLst/>
          </a:prstGeom>
        </p:spPr>
      </p:pic>
    </p:spTree>
    <p:extLst>
      <p:ext uri="{BB962C8B-B14F-4D97-AF65-F5344CB8AC3E}">
        <p14:creationId xmlns:p14="http://schemas.microsoft.com/office/powerpoint/2010/main" val="45040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737" y="0"/>
            <a:ext cx="8612265" cy="1930400"/>
          </a:xfrm>
        </p:spPr>
        <p:txBody>
          <a:bodyPr/>
          <a:lstStyle/>
          <a:p>
            <a:r>
              <a:rPr lang="nl-NL" dirty="0" smtClean="0"/>
              <a:t>Aandelen en obligaties</a:t>
            </a:r>
            <a:endParaRPr lang="nl-NL" dirty="0"/>
          </a:p>
        </p:txBody>
      </p:sp>
      <p:sp>
        <p:nvSpPr>
          <p:cNvPr id="3" name="Tijdelijke aanduiding voor inhoud 2"/>
          <p:cNvSpPr>
            <a:spLocks noGrp="1"/>
          </p:cNvSpPr>
          <p:nvPr>
            <p:ph idx="1"/>
          </p:nvPr>
        </p:nvSpPr>
        <p:spPr>
          <a:xfrm>
            <a:off x="168442" y="721895"/>
            <a:ext cx="9901990" cy="5319467"/>
          </a:xfrm>
        </p:spPr>
        <p:txBody>
          <a:bodyPr>
            <a:noAutofit/>
          </a:bodyPr>
          <a:lstStyle/>
          <a:p>
            <a:r>
              <a:rPr lang="nl-NL" sz="2500" b="1" dirty="0" smtClean="0"/>
              <a:t>Aandelen</a:t>
            </a:r>
            <a:r>
              <a:rPr lang="nl-NL" sz="2500" dirty="0" smtClean="0"/>
              <a:t> zijn kleine stukjes van een bedrijf die je koopt.</a:t>
            </a:r>
          </a:p>
          <a:p>
            <a:r>
              <a:rPr lang="nl-NL" sz="2500" dirty="0" smtClean="0"/>
              <a:t>Deze kunnen sterk ik waarde dalen/toenemen.</a:t>
            </a:r>
          </a:p>
          <a:p>
            <a:r>
              <a:rPr lang="nl-NL" sz="2500" dirty="0" smtClean="0"/>
              <a:t>Indien het bedrijf winst maakt, krijg je daarvan een gedeelte in vorm van </a:t>
            </a:r>
            <a:r>
              <a:rPr lang="nl-NL" sz="2500" b="1" dirty="0" smtClean="0"/>
              <a:t>dividend.</a:t>
            </a:r>
          </a:p>
          <a:p>
            <a:r>
              <a:rPr lang="nl-NL" sz="2500" b="1" dirty="0" smtClean="0"/>
              <a:t>Obligaties </a:t>
            </a:r>
            <a:r>
              <a:rPr lang="nl-NL" sz="2500" dirty="0" smtClean="0"/>
              <a:t>is het bewijs dat je geld hebt uitgeleend (vaak aan de overheid).</a:t>
            </a:r>
          </a:p>
          <a:p>
            <a:r>
              <a:rPr lang="nl-NL" sz="2500" dirty="0" smtClean="0"/>
              <a:t>je krijgt over dit uitgeleende geld een vast rente percentage.</a:t>
            </a:r>
          </a:p>
          <a:p>
            <a:r>
              <a:rPr lang="nl-NL" sz="2500" dirty="0" smtClean="0"/>
              <a:t>Hoe meer mensen aandelen willen </a:t>
            </a:r>
            <a:r>
              <a:rPr lang="nl-NL" sz="2500" dirty="0" smtClean="0">
                <a:sym typeface="Wingdings" panose="05000000000000000000" pitchFamily="2" charset="2"/>
              </a:rPr>
              <a:t> minder mensen obligaties.</a:t>
            </a:r>
          </a:p>
          <a:p>
            <a:r>
              <a:rPr lang="nl-NL" sz="2500" dirty="0" smtClean="0">
                <a:sym typeface="Wingdings" panose="05000000000000000000" pitchFamily="2" charset="2"/>
              </a:rPr>
              <a:t>Waarde van aandelen stijgt, waarde van obligaties daalt.</a:t>
            </a:r>
          </a:p>
          <a:p>
            <a:r>
              <a:rPr lang="nl-NL" sz="2500" dirty="0" smtClean="0">
                <a:sym typeface="Wingdings" panose="05000000000000000000" pitchFamily="2" charset="2"/>
              </a:rPr>
              <a:t>Hoe meer mensen obligaties willen  minder mensen aandelen.</a:t>
            </a:r>
          </a:p>
          <a:p>
            <a:r>
              <a:rPr lang="nl-NL" sz="2500" dirty="0" smtClean="0">
                <a:sym typeface="Wingdings" panose="05000000000000000000" pitchFamily="2" charset="2"/>
              </a:rPr>
              <a:t>Waarde van aandelen daalt, waarde van obligaties stijgt.</a:t>
            </a:r>
          </a:p>
          <a:p>
            <a:r>
              <a:rPr lang="nl-NL" sz="2500" dirty="0" smtClean="0"/>
              <a:t>Aandelen = risicovol, obligaties = minder risicovol.</a:t>
            </a:r>
          </a:p>
          <a:p>
            <a:endParaRPr lang="nl-NL" sz="2500" dirty="0"/>
          </a:p>
          <a:p>
            <a:endParaRPr lang="nl-NL" sz="2500" dirty="0"/>
          </a:p>
        </p:txBody>
      </p:sp>
    </p:spTree>
    <p:extLst>
      <p:ext uri="{BB962C8B-B14F-4D97-AF65-F5344CB8AC3E}">
        <p14:creationId xmlns:p14="http://schemas.microsoft.com/office/powerpoint/2010/main" val="147103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Restant van de les/huiswerk voor volgende les gaan we aan het begin nabespreken.</a:t>
            </a:r>
            <a:endParaRPr lang="nl-NL" dirty="0"/>
          </a:p>
        </p:txBody>
      </p:sp>
      <p:sp>
        <p:nvSpPr>
          <p:cNvPr id="3" name="Tijdelijke aanduiding voor inhoud 2"/>
          <p:cNvSpPr>
            <a:spLocks noGrp="1"/>
          </p:cNvSpPr>
          <p:nvPr>
            <p:ph idx="1"/>
          </p:nvPr>
        </p:nvSpPr>
        <p:spPr/>
        <p:txBody>
          <a:bodyPr>
            <a:normAutofit/>
          </a:bodyPr>
          <a:lstStyle/>
          <a:p>
            <a:r>
              <a:rPr lang="nl-NL" sz="2500" dirty="0" smtClean="0"/>
              <a:t>Opgave 1.11 en 1.12</a:t>
            </a:r>
            <a:endParaRPr lang="nl-NL" sz="2500" dirty="0"/>
          </a:p>
        </p:txBody>
      </p:sp>
    </p:spTree>
    <p:extLst>
      <p:ext uri="{BB962C8B-B14F-4D97-AF65-F5344CB8AC3E}">
        <p14:creationId xmlns:p14="http://schemas.microsoft.com/office/powerpoint/2010/main" val="29899556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277829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40632" y="108285"/>
            <a:ext cx="9033370" cy="5933078"/>
          </a:xfrm>
        </p:spPr>
        <p:txBody>
          <a:bodyPr>
            <a:normAutofit/>
          </a:bodyPr>
          <a:lstStyle/>
          <a:p>
            <a:r>
              <a:rPr lang="nl-NL" sz="2800" dirty="0" smtClean="0"/>
              <a:t>De waarde van het volgen van goed onderwijs?</a:t>
            </a:r>
          </a:p>
          <a:p>
            <a:r>
              <a:rPr lang="nl-NL" sz="2800" dirty="0" smtClean="0"/>
              <a:t>Niks is sneuer, dan later slecht zijn in waarvoor je geleerd hebt.</a:t>
            </a:r>
          </a:p>
          <a:p>
            <a:r>
              <a:rPr lang="nl-NL" sz="2800" dirty="0" smtClean="0"/>
              <a:t>Het halen van je diploma is niet genoeg!!!</a:t>
            </a:r>
          </a:p>
          <a:p>
            <a:r>
              <a:rPr lang="nl-NL" sz="2800" dirty="0" smtClean="0"/>
              <a:t>Je moet het leven, het voelen.</a:t>
            </a:r>
          </a:p>
          <a:p>
            <a:r>
              <a:rPr lang="nl-NL" sz="2800" dirty="0" smtClean="0"/>
              <a:t> wordt verliefd, spijbel, maak je huiswerk, maak geen huiswerk, neem verantwoordelijkheid voor je daden, ontwijk elke vorm van verantwoordelijkheid, breek een hart, laat je hart breken, leer dit soort dingen op waarde schatten</a:t>
            </a:r>
          </a:p>
          <a:p>
            <a:r>
              <a:rPr lang="nl-NL" sz="2800" dirty="0" smtClean="0"/>
              <a:t>Want……… met alleen je diploma, wordt je…</a:t>
            </a:r>
          </a:p>
          <a:p>
            <a:endParaRPr lang="nl-NL" sz="2800" dirty="0"/>
          </a:p>
        </p:txBody>
      </p:sp>
    </p:spTree>
    <p:extLst>
      <p:ext uri="{BB962C8B-B14F-4D97-AF65-F5344CB8AC3E}">
        <p14:creationId xmlns:p14="http://schemas.microsoft.com/office/powerpoint/2010/main" val="8613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1026" name="Picture 2" descr="Afbeeldingsresultaat voor tru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407152"/>
            <a:ext cx="8953500" cy="5972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2955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2050" name="Picture 2" descr="Afbeeldingsresultaat voor michael oliver refe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618" y="158416"/>
            <a:ext cx="9182100" cy="612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206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650"/>
          <a:stretch/>
        </p:blipFill>
        <p:spPr>
          <a:xfrm>
            <a:off x="-1" y="0"/>
            <a:ext cx="11405937" cy="986589"/>
          </a:xfrm>
          <a:prstGeom prst="rect">
            <a:avLst/>
          </a:prstGeom>
        </p:spPr>
      </p:pic>
      <p:pic>
        <p:nvPicPr>
          <p:cNvPr id="5" name="Afbeelding 4"/>
          <p:cNvPicPr>
            <a:picLocks noChangeAspect="1"/>
          </p:cNvPicPr>
          <p:nvPr/>
        </p:nvPicPr>
        <p:blipFill rotWithShape="1">
          <a:blip r:embed="rId2"/>
          <a:srcRect b="81800"/>
          <a:stretch/>
        </p:blipFill>
        <p:spPr>
          <a:xfrm>
            <a:off x="-1" y="0"/>
            <a:ext cx="11405937" cy="1251284"/>
          </a:xfrm>
          <a:prstGeom prst="rect">
            <a:avLst/>
          </a:prstGeom>
        </p:spPr>
      </p:pic>
      <p:pic>
        <p:nvPicPr>
          <p:cNvPr id="6" name="Afbeelding 5"/>
          <p:cNvPicPr>
            <a:picLocks noChangeAspect="1"/>
          </p:cNvPicPr>
          <p:nvPr/>
        </p:nvPicPr>
        <p:blipFill rotWithShape="1">
          <a:blip r:embed="rId2"/>
          <a:srcRect r="57595" b="40675"/>
          <a:stretch/>
        </p:blipFill>
        <p:spPr>
          <a:xfrm>
            <a:off x="0" y="0"/>
            <a:ext cx="4836696" cy="4078705"/>
          </a:xfrm>
          <a:prstGeom prst="rect">
            <a:avLst/>
          </a:prstGeom>
        </p:spPr>
      </p:pic>
      <p:pic>
        <p:nvPicPr>
          <p:cNvPr id="7" name="Afbeelding 6"/>
          <p:cNvPicPr>
            <a:picLocks noChangeAspect="1"/>
          </p:cNvPicPr>
          <p:nvPr/>
        </p:nvPicPr>
        <p:blipFill rotWithShape="1">
          <a:blip r:embed="rId2"/>
          <a:srcRect b="39975"/>
          <a:stretch/>
        </p:blipFill>
        <p:spPr>
          <a:xfrm>
            <a:off x="-1" y="0"/>
            <a:ext cx="11405937" cy="4126832"/>
          </a:xfrm>
          <a:prstGeom prst="rect">
            <a:avLst/>
          </a:prstGeom>
        </p:spPr>
      </p:pic>
      <p:pic>
        <p:nvPicPr>
          <p:cNvPr id="8" name="Afbeelding 7"/>
          <p:cNvPicPr>
            <a:picLocks noChangeAspect="1"/>
          </p:cNvPicPr>
          <p:nvPr/>
        </p:nvPicPr>
        <p:blipFill rotWithShape="1">
          <a:blip r:embed="rId2"/>
          <a:srcRect b="34724"/>
          <a:stretch/>
        </p:blipFill>
        <p:spPr>
          <a:xfrm>
            <a:off x="-1" y="0"/>
            <a:ext cx="11405937" cy="4487779"/>
          </a:xfrm>
          <a:prstGeom prst="rect">
            <a:avLst/>
          </a:prstGeom>
        </p:spPr>
      </p:pic>
      <p:pic>
        <p:nvPicPr>
          <p:cNvPr id="9" name="Afbeelding 8"/>
          <p:cNvPicPr>
            <a:picLocks noChangeAspect="1"/>
          </p:cNvPicPr>
          <p:nvPr/>
        </p:nvPicPr>
        <p:blipFill rotWithShape="1">
          <a:blip r:embed="rId2"/>
          <a:srcRect b="27200"/>
          <a:stretch/>
        </p:blipFill>
        <p:spPr>
          <a:xfrm>
            <a:off x="-1" y="0"/>
            <a:ext cx="11405937" cy="5005137"/>
          </a:xfrm>
          <a:prstGeom prst="rect">
            <a:avLst/>
          </a:prstGeom>
        </p:spPr>
      </p:pic>
      <p:pic>
        <p:nvPicPr>
          <p:cNvPr id="10" name="Afbeelding 9"/>
          <p:cNvPicPr>
            <a:picLocks noChangeAspect="1"/>
          </p:cNvPicPr>
          <p:nvPr/>
        </p:nvPicPr>
        <p:blipFill rotWithShape="1">
          <a:blip r:embed="rId2"/>
          <a:srcRect r="68565" b="19499"/>
          <a:stretch/>
        </p:blipFill>
        <p:spPr>
          <a:xfrm>
            <a:off x="0" y="0"/>
            <a:ext cx="3585412" cy="5534526"/>
          </a:xfrm>
          <a:prstGeom prst="rect">
            <a:avLst/>
          </a:prstGeom>
        </p:spPr>
      </p:pic>
      <p:pic>
        <p:nvPicPr>
          <p:cNvPr id="11" name="Afbeelding 10"/>
          <p:cNvPicPr>
            <a:picLocks noChangeAspect="1"/>
          </p:cNvPicPr>
          <p:nvPr/>
        </p:nvPicPr>
        <p:blipFill rotWithShape="1">
          <a:blip r:embed="rId2"/>
          <a:srcRect r="36814" b="19499"/>
          <a:stretch/>
        </p:blipFill>
        <p:spPr>
          <a:xfrm>
            <a:off x="-1" y="0"/>
            <a:ext cx="7206917" cy="5534526"/>
          </a:xfrm>
          <a:prstGeom prst="rect">
            <a:avLst/>
          </a:prstGeom>
        </p:spPr>
      </p:pic>
      <p:pic>
        <p:nvPicPr>
          <p:cNvPr id="12" name="Afbeelding 11"/>
          <p:cNvPicPr>
            <a:picLocks noChangeAspect="1"/>
          </p:cNvPicPr>
          <p:nvPr/>
        </p:nvPicPr>
        <p:blipFill rotWithShape="1">
          <a:blip r:embed="rId2"/>
          <a:srcRect r="422" b="19149"/>
          <a:stretch/>
        </p:blipFill>
        <p:spPr>
          <a:xfrm>
            <a:off x="0" y="0"/>
            <a:ext cx="11357812" cy="5558589"/>
          </a:xfrm>
          <a:prstGeom prst="rect">
            <a:avLst/>
          </a:prstGeom>
        </p:spPr>
      </p:pic>
      <p:pic>
        <p:nvPicPr>
          <p:cNvPr id="13" name="Afbeelding 12"/>
          <p:cNvPicPr>
            <a:picLocks noChangeAspect="1"/>
          </p:cNvPicPr>
          <p:nvPr/>
        </p:nvPicPr>
        <p:blipFill rotWithShape="1">
          <a:blip r:embed="rId2"/>
          <a:srcRect r="51582" b="13899"/>
          <a:stretch/>
        </p:blipFill>
        <p:spPr>
          <a:xfrm>
            <a:off x="0" y="0"/>
            <a:ext cx="5522496" cy="5919537"/>
          </a:xfrm>
          <a:prstGeom prst="rect">
            <a:avLst/>
          </a:prstGeom>
        </p:spPr>
      </p:pic>
      <p:pic>
        <p:nvPicPr>
          <p:cNvPr id="14" name="Afbeelding 13"/>
          <p:cNvPicPr>
            <a:picLocks noChangeAspect="1"/>
          </p:cNvPicPr>
          <p:nvPr/>
        </p:nvPicPr>
        <p:blipFill rotWithShape="1">
          <a:blip r:embed="rId2"/>
          <a:srcRect b="12149"/>
          <a:stretch/>
        </p:blipFill>
        <p:spPr>
          <a:xfrm>
            <a:off x="-1" y="0"/>
            <a:ext cx="11405937" cy="6039853"/>
          </a:xfrm>
          <a:prstGeom prst="rect">
            <a:avLst/>
          </a:prstGeom>
        </p:spPr>
      </p:pic>
      <p:pic>
        <p:nvPicPr>
          <p:cNvPr id="15" name="Afbeelding 14"/>
          <p:cNvPicPr>
            <a:picLocks noChangeAspect="1"/>
          </p:cNvPicPr>
          <p:nvPr/>
        </p:nvPicPr>
        <p:blipFill>
          <a:blip r:embed="rId2"/>
          <a:stretch>
            <a:fillRect/>
          </a:stretch>
        </p:blipFill>
        <p:spPr>
          <a:xfrm>
            <a:off x="-1" y="0"/>
            <a:ext cx="11405937" cy="6875120"/>
          </a:xfrm>
          <a:prstGeom prst="rect">
            <a:avLst/>
          </a:prstGeom>
        </p:spPr>
      </p:pic>
    </p:spTree>
    <p:extLst>
      <p:ext uri="{BB962C8B-B14F-4D97-AF65-F5344CB8AC3E}">
        <p14:creationId xmlns:p14="http://schemas.microsoft.com/office/powerpoint/2010/main" val="365230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Aankomende 3 lessen	</a:t>
            </a:r>
            <a:endParaRPr lang="nl-NL" dirty="0"/>
          </a:p>
        </p:txBody>
      </p:sp>
      <p:sp>
        <p:nvSpPr>
          <p:cNvPr id="3" name="Tijdelijke aanduiding voor inhoud 2"/>
          <p:cNvSpPr>
            <a:spLocks noGrp="1"/>
          </p:cNvSpPr>
          <p:nvPr>
            <p:ph idx="1"/>
          </p:nvPr>
        </p:nvSpPr>
        <p:spPr>
          <a:xfrm>
            <a:off x="348916" y="2160589"/>
            <a:ext cx="9468852" cy="3880773"/>
          </a:xfrm>
        </p:spPr>
        <p:txBody>
          <a:bodyPr>
            <a:normAutofit/>
          </a:bodyPr>
          <a:lstStyle/>
          <a:p>
            <a:r>
              <a:rPr lang="nl-NL" sz="2500" dirty="0" smtClean="0"/>
              <a:t>Les 1: 1.7 t/m 1.12 (hypotheken en aandelen en obligaties)</a:t>
            </a:r>
          </a:p>
          <a:p>
            <a:r>
              <a:rPr lang="nl-NL" sz="2500" dirty="0" smtClean="0"/>
              <a:t>Les 2: 1.13 t/m 1.19 (rendement en solvabiliteit)</a:t>
            </a:r>
          </a:p>
          <a:p>
            <a:r>
              <a:rPr lang="nl-NL" sz="2500" dirty="0" smtClean="0"/>
              <a:t>Les 3: 1.20 t/m 1.25 (banken en geldschepping)</a:t>
            </a:r>
            <a:endParaRPr lang="nl-NL" sz="2500" dirty="0"/>
          </a:p>
        </p:txBody>
      </p:sp>
    </p:spTree>
    <p:extLst>
      <p:ext uri="{BB962C8B-B14F-4D97-AF65-F5344CB8AC3E}">
        <p14:creationId xmlns:p14="http://schemas.microsoft.com/office/powerpoint/2010/main" val="1206028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rendement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b="1" dirty="0" smtClean="0"/>
              <a:t>Rendement</a:t>
            </a:r>
            <a:r>
              <a:rPr lang="nl-NL" sz="2500" dirty="0" smtClean="0"/>
              <a:t> = dividend + koersstijging – koersdaling (het is altijd of een koers stijging of een koersdaling) / belegde bedrag * 100%</a:t>
            </a:r>
          </a:p>
          <a:p>
            <a:r>
              <a:rPr lang="nl-NL" sz="2500" dirty="0" smtClean="0"/>
              <a:t>Komt weer de interactie tussen aandelen en obligaties aanbod.</a:t>
            </a:r>
          </a:p>
          <a:p>
            <a:r>
              <a:rPr lang="nl-NL" sz="2500" dirty="0" smtClean="0"/>
              <a:t>Gaat het goed in de markt, grote kans op stijging van aandelenkoers </a:t>
            </a:r>
            <a:r>
              <a:rPr lang="nl-NL" sz="2500" dirty="0" smtClean="0">
                <a:sym typeface="Wingdings" panose="05000000000000000000" pitchFamily="2" charset="2"/>
              </a:rPr>
              <a:t> meer vraag aandelen (koers aandelen stijgt), minder vraag obligaties. (koers obligaties daalt)</a:t>
            </a:r>
          </a:p>
          <a:p>
            <a:r>
              <a:rPr lang="nl-NL" sz="2500" dirty="0" smtClean="0">
                <a:sym typeface="Wingdings" panose="05000000000000000000" pitchFamily="2" charset="2"/>
              </a:rPr>
              <a:t>Gaat het minder op de markt, minder kans op stijging aandelenkoers, mensen kiezen voor zekerheid  meer vraag naar obligaties (koers obligaties stijgt) , minder vraag naar aandelen (koers aandelen daalt)</a:t>
            </a:r>
            <a:endParaRPr lang="nl-NL" sz="2500" dirty="0" smtClean="0"/>
          </a:p>
          <a:p>
            <a:endParaRPr lang="nl-NL" sz="2500" dirty="0"/>
          </a:p>
        </p:txBody>
      </p:sp>
    </p:spTree>
    <p:extLst>
      <p:ext uri="{BB962C8B-B14F-4D97-AF65-F5344CB8AC3E}">
        <p14:creationId xmlns:p14="http://schemas.microsoft.com/office/powerpoint/2010/main" val="29499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1.13 t/m 16</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15 minuten de tijd.</a:t>
            </a:r>
          </a:p>
          <a:p>
            <a:r>
              <a:rPr lang="nl-NL" sz="2500" dirty="0" smtClean="0"/>
              <a:t>1.15 = goede opgave om de relaties te begrijpen.</a:t>
            </a:r>
          </a:p>
          <a:p>
            <a:r>
              <a:rPr lang="nl-NL" sz="2500" dirty="0" smtClean="0"/>
              <a:t>Voor 1.16 kan je antwoorden 1.15 gebruiken.</a:t>
            </a:r>
          </a:p>
          <a:p>
            <a:r>
              <a:rPr lang="nl-NL" sz="2500" dirty="0" smtClean="0"/>
              <a:t>Lees daarna hefboom.</a:t>
            </a:r>
          </a:p>
          <a:p>
            <a:r>
              <a:rPr lang="nl-NL" sz="2500" dirty="0" smtClean="0"/>
              <a:t>Huiswerk voor vandaag is t/m 1.19</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3593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612"/>
          <a:stretch/>
        </p:blipFill>
        <p:spPr>
          <a:xfrm>
            <a:off x="-1" y="0"/>
            <a:ext cx="10876547" cy="986589"/>
          </a:xfrm>
          <a:prstGeom prst="rect">
            <a:avLst/>
          </a:prstGeom>
        </p:spPr>
      </p:pic>
      <p:pic>
        <p:nvPicPr>
          <p:cNvPr id="5" name="Afbeelding 4"/>
          <p:cNvPicPr>
            <a:picLocks noChangeAspect="1"/>
          </p:cNvPicPr>
          <p:nvPr/>
        </p:nvPicPr>
        <p:blipFill rotWithShape="1">
          <a:blip r:embed="rId2"/>
          <a:srcRect b="78067"/>
          <a:stretch/>
        </p:blipFill>
        <p:spPr>
          <a:xfrm>
            <a:off x="-1" y="0"/>
            <a:ext cx="10876547" cy="1503947"/>
          </a:xfrm>
          <a:prstGeom prst="rect">
            <a:avLst/>
          </a:prstGeom>
        </p:spPr>
      </p:pic>
      <p:pic>
        <p:nvPicPr>
          <p:cNvPr id="6" name="Afbeelding 5"/>
          <p:cNvPicPr>
            <a:picLocks noChangeAspect="1"/>
          </p:cNvPicPr>
          <p:nvPr/>
        </p:nvPicPr>
        <p:blipFill rotWithShape="1">
          <a:blip r:embed="rId2"/>
          <a:srcRect b="68767"/>
          <a:stretch/>
        </p:blipFill>
        <p:spPr>
          <a:xfrm>
            <a:off x="-1" y="0"/>
            <a:ext cx="10876547" cy="2141621"/>
          </a:xfrm>
          <a:prstGeom prst="rect">
            <a:avLst/>
          </a:prstGeom>
        </p:spPr>
      </p:pic>
      <p:pic>
        <p:nvPicPr>
          <p:cNvPr id="7" name="Afbeelding 6"/>
          <p:cNvPicPr>
            <a:picLocks noChangeAspect="1"/>
          </p:cNvPicPr>
          <p:nvPr/>
        </p:nvPicPr>
        <p:blipFill rotWithShape="1">
          <a:blip r:embed="rId2"/>
          <a:srcRect b="58590"/>
          <a:stretch/>
        </p:blipFill>
        <p:spPr>
          <a:xfrm>
            <a:off x="-1" y="0"/>
            <a:ext cx="10876547" cy="2839453"/>
          </a:xfrm>
          <a:prstGeom prst="rect">
            <a:avLst/>
          </a:prstGeom>
        </p:spPr>
      </p:pic>
      <p:pic>
        <p:nvPicPr>
          <p:cNvPr id="8" name="Afbeelding 7"/>
          <p:cNvPicPr>
            <a:picLocks noChangeAspect="1"/>
          </p:cNvPicPr>
          <p:nvPr/>
        </p:nvPicPr>
        <p:blipFill rotWithShape="1">
          <a:blip r:embed="rId2"/>
          <a:srcRect b="47536"/>
          <a:stretch/>
        </p:blipFill>
        <p:spPr>
          <a:xfrm>
            <a:off x="-1" y="0"/>
            <a:ext cx="10876547" cy="3597442"/>
          </a:xfrm>
          <a:prstGeom prst="rect">
            <a:avLst/>
          </a:prstGeom>
        </p:spPr>
      </p:pic>
      <p:pic>
        <p:nvPicPr>
          <p:cNvPr id="9" name="Afbeelding 8"/>
          <p:cNvPicPr>
            <a:picLocks noChangeAspect="1"/>
          </p:cNvPicPr>
          <p:nvPr/>
        </p:nvPicPr>
        <p:blipFill rotWithShape="1">
          <a:blip r:embed="rId2"/>
          <a:srcRect b="160"/>
          <a:stretch/>
        </p:blipFill>
        <p:spPr>
          <a:xfrm>
            <a:off x="-1" y="0"/>
            <a:ext cx="10876547" cy="6845968"/>
          </a:xfrm>
          <a:prstGeom prst="rect">
            <a:avLst/>
          </a:prstGeom>
        </p:spPr>
      </p:pic>
    </p:spTree>
    <p:extLst>
      <p:ext uri="{BB962C8B-B14F-4D97-AF65-F5344CB8AC3E}">
        <p14:creationId xmlns:p14="http://schemas.microsoft.com/office/powerpoint/2010/main" val="320539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40353" b="49930"/>
          <a:stretch/>
        </p:blipFill>
        <p:spPr>
          <a:xfrm>
            <a:off x="-72583" y="0"/>
            <a:ext cx="6064309" cy="3429000"/>
          </a:xfrm>
          <a:prstGeom prst="rect">
            <a:avLst/>
          </a:prstGeom>
        </p:spPr>
      </p:pic>
      <p:pic>
        <p:nvPicPr>
          <p:cNvPr id="5" name="Afbeelding 4"/>
          <p:cNvPicPr>
            <a:picLocks noChangeAspect="1"/>
          </p:cNvPicPr>
          <p:nvPr/>
        </p:nvPicPr>
        <p:blipFill rotWithShape="1">
          <a:blip r:embed="rId2"/>
          <a:srcRect r="2012" b="49930"/>
          <a:stretch/>
        </p:blipFill>
        <p:spPr>
          <a:xfrm>
            <a:off x="-72583" y="0"/>
            <a:ext cx="9962541" cy="3429000"/>
          </a:xfrm>
          <a:prstGeom prst="rect">
            <a:avLst/>
          </a:prstGeom>
        </p:spPr>
      </p:pic>
      <p:pic>
        <p:nvPicPr>
          <p:cNvPr id="6" name="Afbeelding 5"/>
          <p:cNvPicPr>
            <a:picLocks noChangeAspect="1"/>
          </p:cNvPicPr>
          <p:nvPr/>
        </p:nvPicPr>
        <p:blipFill rotWithShape="1">
          <a:blip r:embed="rId2"/>
          <a:srcRect l="-41063" t="-32677" r="41063" b="32677"/>
          <a:stretch/>
        </p:blipFill>
        <p:spPr>
          <a:xfrm>
            <a:off x="-4247540" y="-2237874"/>
            <a:ext cx="10167077" cy="6848390"/>
          </a:xfrm>
          <a:prstGeom prst="rect">
            <a:avLst/>
          </a:prstGeom>
        </p:spPr>
      </p:pic>
      <p:pic>
        <p:nvPicPr>
          <p:cNvPr id="7" name="Afbeelding 6"/>
          <p:cNvPicPr>
            <a:picLocks noChangeAspect="1"/>
          </p:cNvPicPr>
          <p:nvPr/>
        </p:nvPicPr>
        <p:blipFill rotWithShape="1">
          <a:blip r:embed="rId2"/>
          <a:srcRect r="1587" b="32508"/>
          <a:stretch/>
        </p:blipFill>
        <p:spPr>
          <a:xfrm>
            <a:off x="-72583" y="0"/>
            <a:ext cx="10005723" cy="4622104"/>
          </a:xfrm>
          <a:prstGeom prst="rect">
            <a:avLst/>
          </a:prstGeom>
        </p:spPr>
      </p:pic>
      <p:pic>
        <p:nvPicPr>
          <p:cNvPr id="8" name="Afbeelding 7"/>
          <p:cNvPicPr>
            <a:picLocks noChangeAspect="1"/>
          </p:cNvPicPr>
          <p:nvPr/>
        </p:nvPicPr>
        <p:blipFill rotWithShape="1">
          <a:blip r:embed="rId2"/>
          <a:srcRect t="-1" r="40889" b="683"/>
          <a:stretch/>
        </p:blipFill>
        <p:spPr>
          <a:xfrm>
            <a:off x="-72582" y="0"/>
            <a:ext cx="6009920" cy="6801633"/>
          </a:xfrm>
          <a:prstGeom prst="rect">
            <a:avLst/>
          </a:prstGeom>
        </p:spPr>
      </p:pic>
      <p:pic>
        <p:nvPicPr>
          <p:cNvPr id="9" name="Afbeelding 8"/>
          <p:cNvPicPr>
            <a:picLocks noChangeAspect="1"/>
          </p:cNvPicPr>
          <p:nvPr/>
        </p:nvPicPr>
        <p:blipFill>
          <a:blip r:embed="rId2"/>
          <a:stretch>
            <a:fillRect/>
          </a:stretch>
        </p:blipFill>
        <p:spPr>
          <a:xfrm>
            <a:off x="-72583" y="0"/>
            <a:ext cx="10167077" cy="6848390"/>
          </a:xfrm>
          <a:prstGeom prst="rect">
            <a:avLst/>
          </a:prstGeom>
        </p:spPr>
      </p:pic>
    </p:spTree>
    <p:extLst>
      <p:ext uri="{BB962C8B-B14F-4D97-AF65-F5344CB8AC3E}">
        <p14:creationId xmlns:p14="http://schemas.microsoft.com/office/powerpoint/2010/main" val="185513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Hefboom</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600" dirty="0" smtClean="0"/>
              <a:t>Hefboomwerking in de economie.</a:t>
            </a:r>
          </a:p>
          <a:p>
            <a:pPr marL="0" indent="0">
              <a:buNone/>
            </a:pPr>
            <a:r>
              <a:rPr lang="nl-NL" sz="2600" dirty="0" smtClean="0"/>
              <a:t>Het idee: je leent geld </a:t>
            </a:r>
            <a:r>
              <a:rPr lang="nl-NL" sz="2600" dirty="0" err="1" smtClean="0"/>
              <a:t>bvb</a:t>
            </a:r>
            <a:r>
              <a:rPr lang="nl-NL" sz="2600" dirty="0" smtClean="0"/>
              <a:t> tegen een rente van 2%.</a:t>
            </a:r>
          </a:p>
          <a:p>
            <a:pPr marL="0" indent="0">
              <a:buNone/>
            </a:pPr>
            <a:r>
              <a:rPr lang="nl-NL" sz="2600" dirty="0" smtClean="0"/>
              <a:t>Dit geld beleggen we met een rendement van 5%.</a:t>
            </a:r>
          </a:p>
          <a:p>
            <a:pPr marL="0" indent="0">
              <a:buNone/>
            </a:pPr>
            <a:r>
              <a:rPr lang="nl-NL" sz="2600" dirty="0" smtClean="0"/>
              <a:t>De te betalen rente &lt; het verkregen rendement.</a:t>
            </a:r>
          </a:p>
          <a:p>
            <a:pPr marL="0" indent="0">
              <a:buNone/>
            </a:pPr>
            <a:r>
              <a:rPr lang="nl-NL" sz="2600" dirty="0" smtClean="0"/>
              <a:t>Let op: risico vol!</a:t>
            </a:r>
          </a:p>
          <a:p>
            <a:pPr marL="0" indent="0">
              <a:buNone/>
            </a:pPr>
            <a:r>
              <a:rPr lang="nl-NL" sz="2600" dirty="0" smtClean="0"/>
              <a:t>Tenslotte: je gebruikt vreemd vermogen (leningen) om rendement te behalen.</a:t>
            </a:r>
          </a:p>
          <a:p>
            <a:pPr marL="0" indent="0">
              <a:buNone/>
            </a:pPr>
            <a:endParaRPr lang="nl-NL" sz="2600" dirty="0" smtClean="0"/>
          </a:p>
        </p:txBody>
      </p:sp>
    </p:spTree>
    <p:extLst>
      <p:ext uri="{BB962C8B-B14F-4D97-AF65-F5344CB8AC3E}">
        <p14:creationId xmlns:p14="http://schemas.microsoft.com/office/powerpoint/2010/main" val="41642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solvabiliteit</a:t>
            </a:r>
            <a:endParaRPr lang="nl-NL" dirty="0"/>
          </a:p>
        </p:txBody>
      </p:sp>
      <p:sp>
        <p:nvSpPr>
          <p:cNvPr id="3" name="Tijdelijke aanduiding voor inhoud 2"/>
          <p:cNvSpPr>
            <a:spLocks noGrp="1"/>
          </p:cNvSpPr>
          <p:nvPr>
            <p:ph idx="1"/>
          </p:nvPr>
        </p:nvSpPr>
        <p:spPr/>
        <p:txBody>
          <a:bodyPr>
            <a:normAutofit lnSpcReduction="10000"/>
          </a:bodyPr>
          <a:lstStyle/>
          <a:p>
            <a:r>
              <a:rPr lang="nl-NL" sz="2400" dirty="0" smtClean="0"/>
              <a:t>Solvabiliteit = verhouding tussen eigen vermogen en vreemd/totale  vermogen.</a:t>
            </a:r>
          </a:p>
          <a:p>
            <a:r>
              <a:rPr lang="nl-NL" sz="2400" dirty="0" smtClean="0"/>
              <a:t>Solvabiliteit geeft de mate weer waarin een onderneming zijn schulden terug kan betalen.</a:t>
            </a:r>
            <a:endParaRPr lang="nl-NL" sz="2400" dirty="0"/>
          </a:p>
          <a:p>
            <a:r>
              <a:rPr lang="nl-NL" sz="2400" dirty="0" smtClean="0"/>
              <a:t>Hoe hoger de solvabiliteit  </a:t>
            </a:r>
            <a:r>
              <a:rPr lang="nl-NL" sz="2400" dirty="0" smtClean="0">
                <a:sym typeface="Wingdings" panose="05000000000000000000" pitchFamily="2" charset="2"/>
              </a:rPr>
              <a:t> relatief meer eigen vermogen   relatief veel garantie dat de schulden terug betaald kunnen worden.</a:t>
            </a:r>
          </a:p>
          <a:p>
            <a:r>
              <a:rPr lang="nl-NL" sz="2400" dirty="0" smtClean="0">
                <a:sym typeface="Wingdings" panose="05000000000000000000" pitchFamily="2" charset="2"/>
              </a:rPr>
              <a:t>Hoe lager de solvabiliteit  relatief meer vreemd vermogen  relatief minder garantie dat de schulden terug betaald kunnen worden.</a:t>
            </a:r>
            <a:endParaRPr lang="nl-NL" sz="2400" dirty="0"/>
          </a:p>
        </p:txBody>
      </p:sp>
    </p:spTree>
    <p:extLst>
      <p:ext uri="{BB962C8B-B14F-4D97-AF65-F5344CB8AC3E}">
        <p14:creationId xmlns:p14="http://schemas.microsoft.com/office/powerpoint/2010/main" val="332063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1.17 t/m 1.9</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10 minuten de tijd.</a:t>
            </a:r>
          </a:p>
          <a:p>
            <a:r>
              <a:rPr lang="nl-NL" sz="2500" dirty="0" smtClean="0"/>
              <a:t>We bespreken straks  opgave 1.17 en 1.18 sowieso na.</a:t>
            </a:r>
          </a:p>
          <a:p>
            <a:r>
              <a:rPr lang="nl-NL" sz="2500" dirty="0" smtClean="0"/>
              <a:t>Huiswerk voor vandaag is t/m 1.19</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8804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266"/>
          <a:stretch/>
        </p:blipFill>
        <p:spPr>
          <a:xfrm>
            <a:off x="0" y="-1"/>
            <a:ext cx="12192000" cy="1263317"/>
          </a:xfrm>
          <a:prstGeom prst="rect">
            <a:avLst/>
          </a:prstGeom>
        </p:spPr>
      </p:pic>
      <p:pic>
        <p:nvPicPr>
          <p:cNvPr id="5" name="Afbeelding 4"/>
          <p:cNvPicPr>
            <a:picLocks noChangeAspect="1"/>
          </p:cNvPicPr>
          <p:nvPr/>
        </p:nvPicPr>
        <p:blipFill rotWithShape="1">
          <a:blip r:embed="rId2"/>
          <a:srcRect b="51069"/>
          <a:stretch/>
        </p:blipFill>
        <p:spPr>
          <a:xfrm>
            <a:off x="0" y="0"/>
            <a:ext cx="12192000" cy="2719138"/>
          </a:xfrm>
          <a:prstGeom prst="rect">
            <a:avLst/>
          </a:prstGeom>
        </p:spPr>
      </p:pic>
      <p:pic>
        <p:nvPicPr>
          <p:cNvPr id="6" name="Afbeelding 5"/>
          <p:cNvPicPr>
            <a:picLocks noChangeAspect="1"/>
          </p:cNvPicPr>
          <p:nvPr/>
        </p:nvPicPr>
        <p:blipFill rotWithShape="1">
          <a:blip r:embed="rId2"/>
          <a:srcRect b="22489"/>
          <a:stretch/>
        </p:blipFill>
        <p:spPr>
          <a:xfrm>
            <a:off x="0" y="0"/>
            <a:ext cx="12192000" cy="4307306"/>
          </a:xfrm>
          <a:prstGeom prst="rect">
            <a:avLst/>
          </a:prstGeom>
        </p:spPr>
      </p:pic>
      <p:pic>
        <p:nvPicPr>
          <p:cNvPr id="7" name="Afbeelding 6"/>
          <p:cNvPicPr>
            <a:picLocks noChangeAspect="1"/>
          </p:cNvPicPr>
          <p:nvPr/>
        </p:nvPicPr>
        <p:blipFill>
          <a:blip r:embed="rId2"/>
          <a:stretch>
            <a:fillRect/>
          </a:stretch>
        </p:blipFill>
        <p:spPr>
          <a:xfrm>
            <a:off x="0" y="-1"/>
            <a:ext cx="12192000" cy="5557061"/>
          </a:xfrm>
          <a:prstGeom prst="rect">
            <a:avLst/>
          </a:prstGeom>
        </p:spPr>
      </p:pic>
    </p:spTree>
    <p:extLst>
      <p:ext uri="{BB962C8B-B14F-4D97-AF65-F5344CB8AC3E}">
        <p14:creationId xmlns:p14="http://schemas.microsoft.com/office/powerpoint/2010/main" val="281575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42556647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Afbeelding 3"/>
          <p:cNvPicPr>
            <a:picLocks noChangeAspect="1"/>
          </p:cNvPicPr>
          <p:nvPr/>
        </p:nvPicPr>
        <p:blipFill rotWithShape="1">
          <a:blip r:embed="rId2"/>
          <a:srcRect b="62723"/>
          <a:stretch/>
        </p:blipFill>
        <p:spPr>
          <a:xfrm>
            <a:off x="0" y="-8021"/>
            <a:ext cx="12067674" cy="573505"/>
          </a:xfrm>
          <a:prstGeom prst="rect">
            <a:avLst/>
          </a:prstGeom>
        </p:spPr>
      </p:pic>
      <p:pic>
        <p:nvPicPr>
          <p:cNvPr id="5" name="Afbeelding 4"/>
          <p:cNvPicPr>
            <a:picLocks noChangeAspect="1"/>
          </p:cNvPicPr>
          <p:nvPr/>
        </p:nvPicPr>
        <p:blipFill>
          <a:blip r:embed="rId2"/>
          <a:stretch>
            <a:fillRect/>
          </a:stretch>
        </p:blipFill>
        <p:spPr>
          <a:xfrm>
            <a:off x="0" y="-8021"/>
            <a:ext cx="12067674" cy="1538508"/>
          </a:xfrm>
          <a:prstGeom prst="rect">
            <a:avLst/>
          </a:prstGeom>
        </p:spPr>
      </p:pic>
      <p:pic>
        <p:nvPicPr>
          <p:cNvPr id="6" name="Afbeelding 5"/>
          <p:cNvPicPr>
            <a:picLocks noChangeAspect="1"/>
          </p:cNvPicPr>
          <p:nvPr/>
        </p:nvPicPr>
        <p:blipFill rotWithShape="1">
          <a:blip r:embed="rId3"/>
          <a:srcRect b="48829"/>
          <a:stretch/>
        </p:blipFill>
        <p:spPr>
          <a:xfrm>
            <a:off x="0" y="1318794"/>
            <a:ext cx="12192000" cy="895017"/>
          </a:xfrm>
          <a:prstGeom prst="rect">
            <a:avLst/>
          </a:prstGeom>
        </p:spPr>
      </p:pic>
      <p:pic>
        <p:nvPicPr>
          <p:cNvPr id="7" name="Afbeelding 6"/>
          <p:cNvPicPr>
            <a:picLocks noChangeAspect="1"/>
          </p:cNvPicPr>
          <p:nvPr/>
        </p:nvPicPr>
        <p:blipFill>
          <a:blip r:embed="rId3"/>
          <a:stretch>
            <a:fillRect/>
          </a:stretch>
        </p:blipFill>
        <p:spPr>
          <a:xfrm>
            <a:off x="0" y="1318794"/>
            <a:ext cx="12192000" cy="1749063"/>
          </a:xfrm>
          <a:prstGeom prst="rect">
            <a:avLst/>
          </a:prstGeom>
        </p:spPr>
      </p:pic>
    </p:spTree>
    <p:extLst>
      <p:ext uri="{BB962C8B-B14F-4D97-AF65-F5344CB8AC3E}">
        <p14:creationId xmlns:p14="http://schemas.microsoft.com/office/powerpoint/2010/main" val="189953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Reële rente.</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Wordt rekening gehouden met de inflatie. </a:t>
            </a:r>
          </a:p>
          <a:p>
            <a:r>
              <a:rPr lang="nl-NL" sz="2500" dirty="0" smtClean="0"/>
              <a:t>Uitrekenen via indexcijfers.</a:t>
            </a:r>
          </a:p>
          <a:p>
            <a:r>
              <a:rPr lang="nl-NL" sz="2500" dirty="0" smtClean="0"/>
              <a:t>Dus stel rente = 15%, inflatie is 12% dan is de reëel rente:</a:t>
            </a:r>
          </a:p>
          <a:p>
            <a:r>
              <a:rPr lang="nl-NL" sz="2500" dirty="0" smtClean="0"/>
              <a:t>(115/112) * 100 = 102,68 = reële rente van 2,68%</a:t>
            </a:r>
          </a:p>
        </p:txBody>
      </p:sp>
    </p:spTree>
    <p:extLst>
      <p:ext uri="{BB962C8B-B14F-4D97-AF65-F5344CB8AC3E}">
        <p14:creationId xmlns:p14="http://schemas.microsoft.com/office/powerpoint/2010/main" val="223120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Uitleg banken.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Kijk en lees mee vanaf bladzijde 15.</a:t>
            </a:r>
          </a:p>
          <a:p>
            <a:r>
              <a:rPr lang="nl-NL" sz="2500" dirty="0" smtClean="0"/>
              <a:t>Banken trekken geld aan (aandelen) (balans 1-1-2017)</a:t>
            </a:r>
          </a:p>
          <a:p>
            <a:r>
              <a:rPr lang="nl-NL" sz="2500" dirty="0" smtClean="0"/>
              <a:t>Mensen gaan sparen bij banken. (balans 1-2-2017)</a:t>
            </a:r>
          </a:p>
          <a:p>
            <a:r>
              <a:rPr lang="nl-NL" sz="2500" dirty="0" smtClean="0"/>
              <a:t>spaargeld </a:t>
            </a:r>
            <a:r>
              <a:rPr lang="nl-NL" sz="2500" dirty="0" smtClean="0">
                <a:sym typeface="Wingdings" panose="05000000000000000000" pitchFamily="2" charset="2"/>
              </a:rPr>
              <a:t> uitgeleend (balans 1-3-2017)</a:t>
            </a:r>
          </a:p>
          <a:p>
            <a:r>
              <a:rPr lang="nl-NL" sz="2500" dirty="0" smtClean="0">
                <a:sym typeface="Wingdings" panose="05000000000000000000" pitchFamily="2" charset="2"/>
              </a:rPr>
              <a:t>Willen mensen geld lenen, zonder dat er gespaard geld tegenover staat</a:t>
            </a:r>
          </a:p>
          <a:p>
            <a:r>
              <a:rPr lang="nl-NL" sz="2500" dirty="0" smtClean="0">
                <a:sym typeface="Wingdings" panose="05000000000000000000" pitchFamily="2" charset="2"/>
              </a:rPr>
              <a:t>Geld creatie (rekening courant tegoeden).  (balans 1-3-2017 onderaan bladzijde 16)</a:t>
            </a:r>
          </a:p>
          <a:p>
            <a:r>
              <a:rPr lang="nl-NL" sz="2500" dirty="0" smtClean="0">
                <a:sym typeface="Wingdings" panose="05000000000000000000" pitchFamily="2" charset="2"/>
              </a:rPr>
              <a:t>Let op! eigen vermogen neemt hierbij niet toe. Vreemd vermogen wel! Solvabiliteit daalt.</a:t>
            </a:r>
          </a:p>
          <a:p>
            <a:endParaRPr lang="nl-NL" sz="2500" dirty="0"/>
          </a:p>
        </p:txBody>
      </p:sp>
    </p:spTree>
    <p:extLst>
      <p:ext uri="{BB962C8B-B14F-4D97-AF65-F5344CB8AC3E}">
        <p14:creationId xmlns:p14="http://schemas.microsoft.com/office/powerpoint/2010/main" val="265224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1.20 t/m 1.23</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15 minuten de tijd.</a:t>
            </a:r>
          </a:p>
          <a:p>
            <a:r>
              <a:rPr lang="nl-NL" sz="2500" dirty="0" smtClean="0"/>
              <a:t>Eerder klaar? Bonuscultuur en toezicht lezen</a:t>
            </a:r>
          </a:p>
          <a:p>
            <a:r>
              <a:rPr lang="nl-NL" sz="2500" dirty="0" smtClean="0"/>
              <a:t>Huiswerk voor vandaag is t/m 1.25</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194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517"/>
          <a:stretch/>
        </p:blipFill>
        <p:spPr>
          <a:xfrm>
            <a:off x="0" y="1"/>
            <a:ext cx="11802979" cy="517358"/>
          </a:xfrm>
          <a:prstGeom prst="rect">
            <a:avLst/>
          </a:prstGeom>
        </p:spPr>
      </p:pic>
      <p:pic>
        <p:nvPicPr>
          <p:cNvPr id="5" name="Afbeelding 4"/>
          <p:cNvPicPr>
            <a:picLocks noChangeAspect="1"/>
          </p:cNvPicPr>
          <p:nvPr/>
        </p:nvPicPr>
        <p:blipFill rotWithShape="1">
          <a:blip r:embed="rId2"/>
          <a:srcRect b="86079"/>
          <a:stretch/>
        </p:blipFill>
        <p:spPr>
          <a:xfrm>
            <a:off x="0" y="1"/>
            <a:ext cx="11802979" cy="962526"/>
          </a:xfrm>
          <a:prstGeom prst="rect">
            <a:avLst/>
          </a:prstGeom>
        </p:spPr>
      </p:pic>
      <p:pic>
        <p:nvPicPr>
          <p:cNvPr id="6" name="Afbeelding 5"/>
          <p:cNvPicPr>
            <a:picLocks noChangeAspect="1"/>
          </p:cNvPicPr>
          <p:nvPr/>
        </p:nvPicPr>
        <p:blipFill rotWithShape="1">
          <a:blip r:embed="rId2"/>
          <a:srcRect b="76682"/>
          <a:stretch/>
        </p:blipFill>
        <p:spPr>
          <a:xfrm>
            <a:off x="0" y="1"/>
            <a:ext cx="11802979" cy="1612232"/>
          </a:xfrm>
          <a:prstGeom prst="rect">
            <a:avLst/>
          </a:prstGeom>
        </p:spPr>
      </p:pic>
      <p:pic>
        <p:nvPicPr>
          <p:cNvPr id="7" name="Afbeelding 6"/>
          <p:cNvPicPr>
            <a:picLocks noChangeAspect="1"/>
          </p:cNvPicPr>
          <p:nvPr/>
        </p:nvPicPr>
        <p:blipFill rotWithShape="1">
          <a:blip r:embed="rId2"/>
          <a:srcRect b="65719"/>
          <a:stretch/>
        </p:blipFill>
        <p:spPr>
          <a:xfrm>
            <a:off x="0" y="0"/>
            <a:ext cx="11802979" cy="2370221"/>
          </a:xfrm>
          <a:prstGeom prst="rect">
            <a:avLst/>
          </a:prstGeom>
        </p:spPr>
      </p:pic>
      <p:pic>
        <p:nvPicPr>
          <p:cNvPr id="8" name="Afbeelding 7"/>
          <p:cNvPicPr>
            <a:picLocks noChangeAspect="1"/>
          </p:cNvPicPr>
          <p:nvPr/>
        </p:nvPicPr>
        <p:blipFill rotWithShape="1">
          <a:blip r:embed="rId2"/>
          <a:srcRect b="46578"/>
          <a:stretch/>
        </p:blipFill>
        <p:spPr>
          <a:xfrm>
            <a:off x="0" y="0"/>
            <a:ext cx="11802979" cy="3693695"/>
          </a:xfrm>
          <a:prstGeom prst="rect">
            <a:avLst/>
          </a:prstGeom>
        </p:spPr>
      </p:pic>
      <p:pic>
        <p:nvPicPr>
          <p:cNvPr id="9" name="Afbeelding 8"/>
          <p:cNvPicPr>
            <a:picLocks noChangeAspect="1"/>
          </p:cNvPicPr>
          <p:nvPr/>
        </p:nvPicPr>
        <p:blipFill rotWithShape="1">
          <a:blip r:embed="rId2"/>
          <a:srcRect b="32309"/>
          <a:stretch/>
        </p:blipFill>
        <p:spPr>
          <a:xfrm>
            <a:off x="0" y="1"/>
            <a:ext cx="11802979" cy="4680284"/>
          </a:xfrm>
          <a:prstGeom prst="rect">
            <a:avLst/>
          </a:prstGeom>
        </p:spPr>
      </p:pic>
      <p:pic>
        <p:nvPicPr>
          <p:cNvPr id="10" name="Afbeelding 9"/>
          <p:cNvPicPr>
            <a:picLocks noChangeAspect="1"/>
          </p:cNvPicPr>
          <p:nvPr/>
        </p:nvPicPr>
        <p:blipFill rotWithShape="1">
          <a:blip r:embed="rId2"/>
          <a:srcRect b="18388"/>
          <a:stretch/>
        </p:blipFill>
        <p:spPr>
          <a:xfrm>
            <a:off x="0" y="0"/>
            <a:ext cx="11802979" cy="5642811"/>
          </a:xfrm>
          <a:prstGeom prst="rect">
            <a:avLst/>
          </a:prstGeom>
        </p:spPr>
      </p:pic>
      <p:pic>
        <p:nvPicPr>
          <p:cNvPr id="11" name="Afbeelding 10"/>
          <p:cNvPicPr>
            <a:picLocks noChangeAspect="1"/>
          </p:cNvPicPr>
          <p:nvPr/>
        </p:nvPicPr>
        <p:blipFill>
          <a:blip r:embed="rId2"/>
          <a:stretch>
            <a:fillRect/>
          </a:stretch>
        </p:blipFill>
        <p:spPr>
          <a:xfrm>
            <a:off x="0" y="0"/>
            <a:ext cx="11802979" cy="6914171"/>
          </a:xfrm>
          <a:prstGeom prst="rect">
            <a:avLst/>
          </a:prstGeom>
        </p:spPr>
      </p:pic>
    </p:spTree>
    <p:extLst>
      <p:ext uri="{BB962C8B-B14F-4D97-AF65-F5344CB8AC3E}">
        <p14:creationId xmlns:p14="http://schemas.microsoft.com/office/powerpoint/2010/main" val="284079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Een economische crisis kunnen we dus zelf creëren.</a:t>
            </a:r>
            <a:br>
              <a:rPr lang="nl-NL" dirty="0" smtClean="0"/>
            </a:br>
            <a:endParaRPr lang="nl-NL" dirty="0"/>
          </a:p>
        </p:txBody>
      </p:sp>
      <p:sp>
        <p:nvSpPr>
          <p:cNvPr id="3" name="Tijdelijke aanduiding voor inhoud 2"/>
          <p:cNvSpPr>
            <a:spLocks noGrp="1"/>
          </p:cNvSpPr>
          <p:nvPr>
            <p:ph idx="1"/>
          </p:nvPr>
        </p:nvSpPr>
        <p:spPr/>
        <p:txBody>
          <a:bodyPr>
            <a:noAutofit/>
          </a:bodyPr>
          <a:lstStyle/>
          <a:p>
            <a:r>
              <a:rPr lang="nl-NL" sz="2500" dirty="0" smtClean="0"/>
              <a:t>Geen enkele bank heeft net zoveel geld in kas als spaarder/leners samen aan geld op rekening hebben.</a:t>
            </a:r>
          </a:p>
          <a:p>
            <a:r>
              <a:rPr lang="nl-NL" sz="2500" dirty="0" smtClean="0"/>
              <a:t>Waarom?</a:t>
            </a:r>
          </a:p>
          <a:p>
            <a:r>
              <a:rPr lang="nl-NL" sz="2500" dirty="0" smtClean="0"/>
              <a:t>Nooit neemt iedereen tegelijkertijd zijn geld op, anders zit er geld in kas wat ook geïnvesteerd had kunnen worden waar dus geen rendement op wordt behaald.</a:t>
            </a:r>
          </a:p>
          <a:p>
            <a:r>
              <a:rPr lang="nl-NL" sz="2500" dirty="0" smtClean="0"/>
              <a:t>Zeg nooit </a:t>
            </a:r>
            <a:r>
              <a:rPr lang="nl-NL" sz="2500" dirty="0" err="1" smtClean="0"/>
              <a:t>nooit</a:t>
            </a:r>
            <a:r>
              <a:rPr lang="nl-NL" sz="2500" dirty="0" smtClean="0"/>
              <a:t>!, wanneer gebeurde dit? Als het vertrouwen in de bank wordt opgezegd (situatie Griekenland).</a:t>
            </a:r>
          </a:p>
          <a:p>
            <a:endParaRPr lang="nl-NL" sz="2500" dirty="0" smtClean="0"/>
          </a:p>
        </p:txBody>
      </p:sp>
    </p:spTree>
    <p:extLst>
      <p:ext uri="{BB962C8B-B14F-4D97-AF65-F5344CB8AC3E}">
        <p14:creationId xmlns:p14="http://schemas.microsoft.com/office/powerpoint/2010/main" val="286409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1.24 en 1.25</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10 minuten de tijd.</a:t>
            </a:r>
          </a:p>
          <a:p>
            <a:r>
              <a:rPr lang="nl-NL" sz="2500" dirty="0" smtClean="0"/>
              <a:t>Lees bijbehorende tekst.</a:t>
            </a:r>
          </a:p>
          <a:p>
            <a:r>
              <a:rPr lang="nl-NL" sz="2500" dirty="0" smtClean="0"/>
              <a:t>Huiswerk voor vandaag is t/m 1.25</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9313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267"/>
          <a:stretch/>
        </p:blipFill>
        <p:spPr>
          <a:xfrm>
            <a:off x="0" y="0"/>
            <a:ext cx="12192000" cy="890337"/>
          </a:xfrm>
          <a:prstGeom prst="rect">
            <a:avLst/>
          </a:prstGeom>
        </p:spPr>
      </p:pic>
      <p:pic>
        <p:nvPicPr>
          <p:cNvPr id="5" name="Afbeelding 4"/>
          <p:cNvPicPr>
            <a:picLocks noChangeAspect="1"/>
          </p:cNvPicPr>
          <p:nvPr/>
        </p:nvPicPr>
        <p:blipFill rotWithShape="1">
          <a:blip r:embed="rId2"/>
          <a:srcRect b="40002"/>
          <a:stretch/>
        </p:blipFill>
        <p:spPr>
          <a:xfrm>
            <a:off x="0" y="0"/>
            <a:ext cx="12192000" cy="2707105"/>
          </a:xfrm>
          <a:prstGeom prst="rect">
            <a:avLst/>
          </a:prstGeom>
        </p:spPr>
      </p:pic>
      <p:pic>
        <p:nvPicPr>
          <p:cNvPr id="6" name="Afbeelding 5"/>
          <p:cNvPicPr>
            <a:picLocks noChangeAspect="1"/>
          </p:cNvPicPr>
          <p:nvPr/>
        </p:nvPicPr>
        <p:blipFill rotWithShape="1">
          <a:blip r:embed="rId2"/>
          <a:srcRect b="19203"/>
          <a:stretch/>
        </p:blipFill>
        <p:spPr>
          <a:xfrm>
            <a:off x="0" y="0"/>
            <a:ext cx="12192000" cy="3645568"/>
          </a:xfrm>
          <a:prstGeom prst="rect">
            <a:avLst/>
          </a:prstGeom>
        </p:spPr>
      </p:pic>
      <p:pic>
        <p:nvPicPr>
          <p:cNvPr id="7" name="Afbeelding 6"/>
          <p:cNvPicPr>
            <a:picLocks noChangeAspect="1"/>
          </p:cNvPicPr>
          <p:nvPr/>
        </p:nvPicPr>
        <p:blipFill>
          <a:blip r:embed="rId2"/>
          <a:stretch>
            <a:fillRect/>
          </a:stretch>
        </p:blipFill>
        <p:spPr>
          <a:xfrm>
            <a:off x="0" y="0"/>
            <a:ext cx="12192000" cy="4512000"/>
          </a:xfrm>
          <a:prstGeom prst="rect">
            <a:avLst/>
          </a:prstGeom>
        </p:spPr>
      </p:pic>
    </p:spTree>
    <p:extLst>
      <p:ext uri="{BB962C8B-B14F-4D97-AF65-F5344CB8AC3E}">
        <p14:creationId xmlns:p14="http://schemas.microsoft.com/office/powerpoint/2010/main" val="422540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Risico’s van beleggen.</a:t>
            </a:r>
            <a:endParaRPr lang="nl-NL" dirty="0"/>
          </a:p>
        </p:txBody>
      </p:sp>
      <p:sp>
        <p:nvSpPr>
          <p:cNvPr id="3" name="Tijdelijke aanduiding voor inhoud 2"/>
          <p:cNvSpPr>
            <a:spLocks noGrp="1"/>
          </p:cNvSpPr>
          <p:nvPr>
            <p:ph idx="1"/>
          </p:nvPr>
        </p:nvSpPr>
        <p:spPr>
          <a:xfrm>
            <a:off x="252663" y="1287379"/>
            <a:ext cx="9021339" cy="4753983"/>
          </a:xfrm>
        </p:spPr>
        <p:txBody>
          <a:bodyPr>
            <a:normAutofit fontScale="92500" lnSpcReduction="20000"/>
          </a:bodyPr>
          <a:lstStyle/>
          <a:p>
            <a:r>
              <a:rPr lang="nl-NL" sz="2500" dirty="0" smtClean="0"/>
              <a:t>Inflatie risico: risico dat de lener heeft dat de inflatie veranderd en daardoor ze lening meer/minder waard wordt.</a:t>
            </a:r>
          </a:p>
          <a:p>
            <a:r>
              <a:rPr lang="nl-NL" sz="2500" dirty="0" smtClean="0"/>
              <a:t>Stel ik leen 1000 euro = 800 eenheden X</a:t>
            </a:r>
          </a:p>
          <a:p>
            <a:r>
              <a:rPr lang="nl-NL" sz="2500" dirty="0" smtClean="0"/>
              <a:t>Na 5 jaar moet ik het terug betalen (aflossen), en is de hamburger zo gestegen in prijs dat ik van deze 1000 euro nog maar 600 eenheden X.</a:t>
            </a:r>
          </a:p>
          <a:p>
            <a:r>
              <a:rPr lang="nl-NL" sz="2500" dirty="0" smtClean="0"/>
              <a:t>Je zou kunnen stellen, ik loop het risico dat ik 800 eenheden X uitleen en er na 5 jaar 600 terug krijg.</a:t>
            </a:r>
            <a:endParaRPr lang="nl-NL" sz="2500" dirty="0"/>
          </a:p>
          <a:p>
            <a:r>
              <a:rPr lang="nl-NL" sz="2500" dirty="0" smtClean="0"/>
              <a:t>Debiteurrisico</a:t>
            </a:r>
            <a:r>
              <a:rPr lang="nl-NL" sz="2500" dirty="0"/>
              <a:t>: risico dat de geldschieter heeft dat die ze geld niet meer terug ziet</a:t>
            </a:r>
            <a:r>
              <a:rPr lang="nl-NL" sz="2500" dirty="0" smtClean="0"/>
              <a:t>.</a:t>
            </a:r>
          </a:p>
          <a:p>
            <a:r>
              <a:rPr lang="nl-NL" sz="2500" dirty="0" smtClean="0"/>
              <a:t>Rente wordt bepaald door vraag/aanbod en risico.</a:t>
            </a:r>
          </a:p>
          <a:p>
            <a:r>
              <a:rPr lang="nl-NL" sz="2500" dirty="0" smtClean="0"/>
              <a:t>Hoe hoger het risico = hoe hoger de rente.</a:t>
            </a:r>
          </a:p>
          <a:p>
            <a:r>
              <a:rPr lang="nl-NL" sz="2500" dirty="0" smtClean="0"/>
              <a:t>Hoe hoger de vraag = hoe hoger de rente.</a:t>
            </a:r>
            <a:endParaRPr lang="nl-NL" sz="2500" dirty="0"/>
          </a:p>
          <a:p>
            <a:endParaRPr lang="nl-NL" sz="2500" dirty="0"/>
          </a:p>
        </p:txBody>
      </p:sp>
    </p:spTree>
    <p:extLst>
      <p:ext uri="{BB962C8B-B14F-4D97-AF65-F5344CB8AC3E}">
        <p14:creationId xmlns:p14="http://schemas.microsoft.com/office/powerpoint/2010/main" val="121707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opgave 1.7 en 1.8</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10 minuten de tijd.</a:t>
            </a:r>
          </a:p>
          <a:p>
            <a:r>
              <a:rPr lang="nl-NL" sz="2500" dirty="0" smtClean="0"/>
              <a:t>Lees daarna 1.2.2 huizen en hypotheken.</a:t>
            </a:r>
          </a:p>
          <a:p>
            <a:r>
              <a:rPr lang="nl-NL" sz="2500" dirty="0" smtClean="0"/>
              <a:t>Huiswerk voor vandaag is t/m 1.12</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1145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21721" b="77509"/>
          <a:stretch/>
        </p:blipFill>
        <p:spPr>
          <a:xfrm>
            <a:off x="1" y="-55562"/>
            <a:ext cx="6677526" cy="1559510"/>
          </a:xfrm>
          <a:prstGeom prst="rect">
            <a:avLst/>
          </a:prstGeom>
        </p:spPr>
      </p:pic>
      <p:pic>
        <p:nvPicPr>
          <p:cNvPr id="5" name="Afbeelding 4"/>
          <p:cNvPicPr>
            <a:picLocks noChangeAspect="1"/>
          </p:cNvPicPr>
          <p:nvPr/>
        </p:nvPicPr>
        <p:blipFill rotWithShape="1">
          <a:blip r:embed="rId2"/>
          <a:srcRect r="21439" b="73171"/>
          <a:stretch/>
        </p:blipFill>
        <p:spPr>
          <a:xfrm>
            <a:off x="0" y="-55562"/>
            <a:ext cx="6701589" cy="1860300"/>
          </a:xfrm>
          <a:prstGeom prst="rect">
            <a:avLst/>
          </a:prstGeom>
        </p:spPr>
      </p:pic>
      <p:pic>
        <p:nvPicPr>
          <p:cNvPr id="6" name="Afbeelding 5"/>
          <p:cNvPicPr>
            <a:picLocks noChangeAspect="1"/>
          </p:cNvPicPr>
          <p:nvPr/>
        </p:nvPicPr>
        <p:blipFill rotWithShape="1">
          <a:blip r:embed="rId2"/>
          <a:srcRect r="21721" b="60505"/>
          <a:stretch/>
        </p:blipFill>
        <p:spPr>
          <a:xfrm>
            <a:off x="1" y="-55563"/>
            <a:ext cx="6677526" cy="2738605"/>
          </a:xfrm>
          <a:prstGeom prst="rect">
            <a:avLst/>
          </a:prstGeom>
        </p:spPr>
      </p:pic>
      <p:pic>
        <p:nvPicPr>
          <p:cNvPr id="7" name="Afbeelding 6"/>
          <p:cNvPicPr>
            <a:picLocks noChangeAspect="1"/>
          </p:cNvPicPr>
          <p:nvPr/>
        </p:nvPicPr>
        <p:blipFill rotWithShape="1">
          <a:blip r:embed="rId2"/>
          <a:srcRect r="21862" b="47665"/>
          <a:stretch/>
        </p:blipFill>
        <p:spPr>
          <a:xfrm>
            <a:off x="0" y="-55562"/>
            <a:ext cx="6665495" cy="3628942"/>
          </a:xfrm>
          <a:prstGeom prst="rect">
            <a:avLst/>
          </a:prstGeom>
        </p:spPr>
      </p:pic>
      <p:pic>
        <p:nvPicPr>
          <p:cNvPr id="8" name="Afbeelding 7"/>
          <p:cNvPicPr>
            <a:picLocks noChangeAspect="1"/>
          </p:cNvPicPr>
          <p:nvPr/>
        </p:nvPicPr>
        <p:blipFill rotWithShape="1">
          <a:blip r:embed="rId2"/>
          <a:srcRect r="21439" b="31701"/>
          <a:stretch/>
        </p:blipFill>
        <p:spPr>
          <a:xfrm>
            <a:off x="0" y="-55563"/>
            <a:ext cx="6701589" cy="4735847"/>
          </a:xfrm>
          <a:prstGeom prst="rect">
            <a:avLst/>
          </a:prstGeom>
        </p:spPr>
      </p:pic>
      <p:pic>
        <p:nvPicPr>
          <p:cNvPr id="9" name="Afbeelding 8"/>
          <p:cNvPicPr>
            <a:picLocks noChangeAspect="1"/>
          </p:cNvPicPr>
          <p:nvPr/>
        </p:nvPicPr>
        <p:blipFill rotWithShape="1">
          <a:blip r:embed="rId2"/>
          <a:srcRect r="1270" b="78203"/>
          <a:stretch/>
        </p:blipFill>
        <p:spPr>
          <a:xfrm>
            <a:off x="0" y="-55562"/>
            <a:ext cx="8422105" cy="1511384"/>
          </a:xfrm>
          <a:prstGeom prst="rect">
            <a:avLst/>
          </a:prstGeom>
        </p:spPr>
      </p:pic>
      <p:pic>
        <p:nvPicPr>
          <p:cNvPr id="10" name="Afbeelding 9"/>
          <p:cNvPicPr>
            <a:picLocks noChangeAspect="1"/>
          </p:cNvPicPr>
          <p:nvPr/>
        </p:nvPicPr>
        <p:blipFill rotWithShape="1">
          <a:blip r:embed="rId2"/>
          <a:srcRect r="2116" b="72998"/>
          <a:stretch/>
        </p:blipFill>
        <p:spPr>
          <a:xfrm>
            <a:off x="1" y="-55563"/>
            <a:ext cx="8349916" cy="1872331"/>
          </a:xfrm>
          <a:prstGeom prst="rect">
            <a:avLst/>
          </a:prstGeom>
        </p:spPr>
      </p:pic>
      <p:pic>
        <p:nvPicPr>
          <p:cNvPr id="11" name="Afbeelding 10"/>
          <p:cNvPicPr>
            <a:picLocks noChangeAspect="1"/>
          </p:cNvPicPr>
          <p:nvPr/>
        </p:nvPicPr>
        <p:blipFill rotWithShape="1">
          <a:blip r:embed="rId2"/>
          <a:srcRect r="3667" b="59984"/>
          <a:stretch/>
        </p:blipFill>
        <p:spPr>
          <a:xfrm>
            <a:off x="1" y="-55562"/>
            <a:ext cx="8217568" cy="2774700"/>
          </a:xfrm>
          <a:prstGeom prst="rect">
            <a:avLst/>
          </a:prstGeom>
        </p:spPr>
      </p:pic>
      <p:pic>
        <p:nvPicPr>
          <p:cNvPr id="12" name="Afbeelding 11"/>
          <p:cNvPicPr>
            <a:picLocks noChangeAspect="1"/>
          </p:cNvPicPr>
          <p:nvPr/>
        </p:nvPicPr>
        <p:blipFill rotWithShape="1">
          <a:blip r:embed="rId2"/>
          <a:srcRect r="3103" b="47144"/>
          <a:stretch/>
        </p:blipFill>
        <p:spPr>
          <a:xfrm>
            <a:off x="0" y="-55563"/>
            <a:ext cx="8265695" cy="3665037"/>
          </a:xfrm>
          <a:prstGeom prst="rect">
            <a:avLst/>
          </a:prstGeom>
        </p:spPr>
      </p:pic>
      <p:pic>
        <p:nvPicPr>
          <p:cNvPr id="13" name="Afbeelding 12"/>
          <p:cNvPicPr>
            <a:picLocks noChangeAspect="1"/>
          </p:cNvPicPr>
          <p:nvPr/>
        </p:nvPicPr>
        <p:blipFill rotWithShape="1">
          <a:blip r:embed="rId2"/>
          <a:srcRect b="28058"/>
          <a:stretch/>
        </p:blipFill>
        <p:spPr>
          <a:xfrm>
            <a:off x="0" y="-55562"/>
            <a:ext cx="8530389" cy="4988510"/>
          </a:xfrm>
          <a:prstGeom prst="rect">
            <a:avLst/>
          </a:prstGeom>
        </p:spPr>
      </p:pic>
      <p:pic>
        <p:nvPicPr>
          <p:cNvPr id="14" name="Afbeelding 13"/>
          <p:cNvPicPr>
            <a:picLocks noChangeAspect="1"/>
          </p:cNvPicPr>
          <p:nvPr/>
        </p:nvPicPr>
        <p:blipFill rotWithShape="1">
          <a:blip r:embed="rId2"/>
          <a:srcRect b="20423"/>
          <a:stretch/>
        </p:blipFill>
        <p:spPr>
          <a:xfrm>
            <a:off x="0" y="-55562"/>
            <a:ext cx="8530389" cy="5517900"/>
          </a:xfrm>
          <a:prstGeom prst="rect">
            <a:avLst/>
          </a:prstGeom>
        </p:spPr>
      </p:pic>
      <p:pic>
        <p:nvPicPr>
          <p:cNvPr id="15" name="Afbeelding 14"/>
          <p:cNvPicPr>
            <a:picLocks noChangeAspect="1"/>
          </p:cNvPicPr>
          <p:nvPr/>
        </p:nvPicPr>
        <p:blipFill rotWithShape="1">
          <a:blip r:embed="rId2"/>
          <a:srcRect b="8797"/>
          <a:stretch/>
        </p:blipFill>
        <p:spPr>
          <a:xfrm>
            <a:off x="0" y="-55562"/>
            <a:ext cx="8530389" cy="6324016"/>
          </a:xfrm>
          <a:prstGeom prst="rect">
            <a:avLst/>
          </a:prstGeom>
        </p:spPr>
      </p:pic>
      <p:pic>
        <p:nvPicPr>
          <p:cNvPr id="16" name="Afbeelding 15"/>
          <p:cNvPicPr>
            <a:picLocks noChangeAspect="1"/>
          </p:cNvPicPr>
          <p:nvPr/>
        </p:nvPicPr>
        <p:blipFill>
          <a:blip r:embed="rId2"/>
          <a:stretch>
            <a:fillRect/>
          </a:stretch>
        </p:blipFill>
        <p:spPr>
          <a:xfrm>
            <a:off x="0" y="-55563"/>
            <a:ext cx="8530389" cy="6934059"/>
          </a:xfrm>
          <a:prstGeom prst="rect">
            <a:avLst/>
          </a:prstGeom>
        </p:spPr>
      </p:pic>
    </p:spTree>
    <p:extLst>
      <p:ext uri="{BB962C8B-B14F-4D97-AF65-F5344CB8AC3E}">
        <p14:creationId xmlns:p14="http://schemas.microsoft.com/office/powerpoint/2010/main" val="131865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crisis</a:t>
            </a:r>
            <a:endParaRPr lang="nl-NL" dirty="0"/>
          </a:p>
        </p:txBody>
      </p:sp>
      <p:sp>
        <p:nvSpPr>
          <p:cNvPr id="3" name="Tijdelijke aanduiding voor inhoud 2"/>
          <p:cNvSpPr>
            <a:spLocks noGrp="1"/>
          </p:cNvSpPr>
          <p:nvPr>
            <p:ph idx="1"/>
          </p:nvPr>
        </p:nvSpPr>
        <p:spPr/>
        <p:txBody>
          <a:bodyPr>
            <a:normAutofit/>
          </a:bodyPr>
          <a:lstStyle/>
          <a:p>
            <a:r>
              <a:rPr lang="nl-NL" sz="2500" dirty="0" smtClean="0"/>
              <a:t>Vaak gemeten door BBP met elkaar te vergelijken.</a:t>
            </a:r>
          </a:p>
          <a:p>
            <a:r>
              <a:rPr lang="nl-NL" sz="2500" dirty="0" smtClean="0"/>
              <a:t>2 kwartalen op rij een daling </a:t>
            </a:r>
            <a:r>
              <a:rPr lang="nl-NL" sz="2500" dirty="0" smtClean="0">
                <a:sym typeface="Wingdings" panose="05000000000000000000" pitchFamily="2" charset="2"/>
              </a:rPr>
              <a:t> recessie. (terugval van de economie)</a:t>
            </a:r>
          </a:p>
          <a:p>
            <a:endParaRPr lang="nl-NL" sz="2500" dirty="0">
              <a:sym typeface="Wingdings" panose="05000000000000000000" pitchFamily="2" charset="2"/>
            </a:endParaRPr>
          </a:p>
          <a:p>
            <a:r>
              <a:rPr lang="nl-NL" sz="2500" dirty="0" smtClean="0">
                <a:sym typeface="Wingdings" panose="05000000000000000000" pitchFamily="2" charset="2"/>
              </a:rPr>
              <a:t>BBP op zich niet meetbaar hoe het met de economie gaat namelijk.</a:t>
            </a:r>
          </a:p>
          <a:p>
            <a:r>
              <a:rPr lang="nl-NL" sz="2500" dirty="0" smtClean="0">
                <a:sym typeface="Wingdings" panose="05000000000000000000" pitchFamily="2" charset="2"/>
              </a:rPr>
              <a:t>Houd geen rekening met groei bevolking, houd soms geen rekening met inflatie.</a:t>
            </a:r>
          </a:p>
          <a:p>
            <a:endParaRPr lang="nl-NL" sz="2500" dirty="0"/>
          </a:p>
        </p:txBody>
      </p:sp>
    </p:spTree>
    <p:extLst>
      <p:ext uri="{BB962C8B-B14F-4D97-AF65-F5344CB8AC3E}">
        <p14:creationId xmlns:p14="http://schemas.microsoft.com/office/powerpoint/2010/main" val="217029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vermogensmarkt</a:t>
            </a:r>
            <a:endParaRPr lang="nl-NL" dirty="0"/>
          </a:p>
        </p:txBody>
      </p:sp>
      <p:sp>
        <p:nvSpPr>
          <p:cNvPr id="3" name="Tijdelijke aanduiding voor inhoud 2"/>
          <p:cNvSpPr>
            <a:spLocks noGrp="1"/>
          </p:cNvSpPr>
          <p:nvPr>
            <p:ph idx="1"/>
          </p:nvPr>
        </p:nvSpPr>
        <p:spPr>
          <a:xfrm>
            <a:off x="283335" y="1506829"/>
            <a:ext cx="8990667" cy="4534534"/>
          </a:xfrm>
        </p:spPr>
        <p:txBody>
          <a:bodyPr>
            <a:normAutofit/>
          </a:bodyPr>
          <a:lstStyle/>
          <a:p>
            <a:r>
              <a:rPr lang="nl-NL" sz="2500" dirty="0" smtClean="0"/>
              <a:t>Markt waar vermogen wordt aangeboden.</a:t>
            </a:r>
          </a:p>
          <a:p>
            <a:endParaRPr lang="nl-NL" sz="2500" dirty="0"/>
          </a:p>
          <a:p>
            <a:r>
              <a:rPr lang="nl-NL" sz="2500" dirty="0" smtClean="0"/>
              <a:t>Aanbieders: spaarders.</a:t>
            </a:r>
          </a:p>
          <a:p>
            <a:r>
              <a:rPr lang="nl-NL" sz="2500" dirty="0" smtClean="0"/>
              <a:t>Vragers: bedrijven die willen investeren, gezinnen die willen lenen, overheid die tekorten bij leent.</a:t>
            </a:r>
          </a:p>
          <a:p>
            <a:endParaRPr lang="nl-NL" sz="2500" dirty="0"/>
          </a:p>
          <a:p>
            <a:r>
              <a:rPr lang="nl-NL" sz="2500" dirty="0" smtClean="0"/>
              <a:t>Hoe meer wordt gespaard, blijkbaar hoe minder er wordt geconsumeerd. Spaarquote (gedeelte van je inkomen dat je spaart indicator hoe het met de economie gaat)</a:t>
            </a:r>
          </a:p>
          <a:p>
            <a:endParaRPr lang="nl-NL" sz="2500" dirty="0"/>
          </a:p>
        </p:txBody>
      </p:sp>
    </p:spTree>
    <p:extLst>
      <p:ext uri="{BB962C8B-B14F-4D97-AF65-F5344CB8AC3E}">
        <p14:creationId xmlns:p14="http://schemas.microsoft.com/office/powerpoint/2010/main" val="95786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vermogensmarkt</a:t>
            </a:r>
            <a:endParaRPr lang="nl-NL" dirty="0"/>
          </a:p>
        </p:txBody>
      </p:sp>
      <p:sp>
        <p:nvSpPr>
          <p:cNvPr id="3" name="Tijdelijke aanduiding voor inhoud 2"/>
          <p:cNvSpPr>
            <a:spLocks noGrp="1"/>
          </p:cNvSpPr>
          <p:nvPr>
            <p:ph idx="1"/>
          </p:nvPr>
        </p:nvSpPr>
        <p:spPr/>
        <p:txBody>
          <a:bodyPr>
            <a:normAutofit/>
          </a:bodyPr>
          <a:lstStyle/>
          <a:p>
            <a:r>
              <a:rPr lang="nl-NL" sz="2500" dirty="0" smtClean="0"/>
              <a:t>2 deelmarkten. </a:t>
            </a:r>
          </a:p>
          <a:p>
            <a:r>
              <a:rPr lang="nl-NL" sz="2500" dirty="0" smtClean="0"/>
              <a:t>Geld markt: korte termijn</a:t>
            </a:r>
          </a:p>
          <a:p>
            <a:r>
              <a:rPr lang="nl-NL" sz="2500" dirty="0" smtClean="0"/>
              <a:t>Kapitaal markt: lange termijn.</a:t>
            </a:r>
          </a:p>
        </p:txBody>
      </p:sp>
    </p:spTree>
    <p:extLst>
      <p:ext uri="{BB962C8B-B14F-4D97-AF65-F5344CB8AC3E}">
        <p14:creationId xmlns:p14="http://schemas.microsoft.com/office/powerpoint/2010/main" val="46231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2742</TotalTime>
  <Words>1289</Words>
  <Application>Microsoft Office PowerPoint</Application>
  <PresentationFormat>Breedbeeld</PresentationFormat>
  <Paragraphs>212</Paragraphs>
  <Slides>35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35</vt:i4>
      </vt:variant>
    </vt:vector>
  </HeadingPairs>
  <TitlesOfParts>
    <vt:vector size="40" baseType="lpstr">
      <vt:lpstr>Arial</vt:lpstr>
      <vt:lpstr>Trebuchet MS</vt:lpstr>
      <vt:lpstr>Wingdings</vt:lpstr>
      <vt:lpstr>Wingdings 3</vt:lpstr>
      <vt:lpstr>Facet</vt:lpstr>
      <vt:lpstr>Welkom VWO 5.</vt:lpstr>
      <vt:lpstr>Aankomende 3 lessen </vt:lpstr>
      <vt:lpstr>Reële rente. </vt:lpstr>
      <vt:lpstr>Risico’s van beleggen.</vt:lpstr>
      <vt:lpstr>Maak opgave 1.7 en 1.8</vt:lpstr>
      <vt:lpstr>PowerPoint-presentatie</vt:lpstr>
      <vt:lpstr>crisis</vt:lpstr>
      <vt:lpstr>vermogensmarkt</vt:lpstr>
      <vt:lpstr>vermogensmarkt</vt:lpstr>
      <vt:lpstr>Hypothecaire lening. </vt:lpstr>
      <vt:lpstr>Maak opgave 1.9 en 1.10</vt:lpstr>
      <vt:lpstr>PowerPoint-presentatie</vt:lpstr>
      <vt:lpstr>Aandelen en obligaties</vt:lpstr>
      <vt:lpstr>Restant van de les/huiswerk voor volgende les gaan we aan het begin nabespreken.</vt:lpstr>
      <vt:lpstr>Les 2:</vt:lpstr>
      <vt:lpstr>PowerPoint-presentatie</vt:lpstr>
      <vt:lpstr>PowerPoint-presentatie</vt:lpstr>
      <vt:lpstr>PowerPoint-presentatie</vt:lpstr>
      <vt:lpstr>PowerPoint-presentatie</vt:lpstr>
      <vt:lpstr>rendement</vt:lpstr>
      <vt:lpstr>Maak opgave 1.13 t/m 16</vt:lpstr>
      <vt:lpstr>PowerPoint-presentatie</vt:lpstr>
      <vt:lpstr>PowerPoint-presentatie</vt:lpstr>
      <vt:lpstr>Hefboom</vt:lpstr>
      <vt:lpstr>solvabiliteit</vt:lpstr>
      <vt:lpstr>Maak opgave 1.17 t/m 1.9</vt:lpstr>
      <vt:lpstr>PowerPoint-presentatie</vt:lpstr>
      <vt:lpstr>Les 3:</vt:lpstr>
      <vt:lpstr>PowerPoint-presentatie</vt:lpstr>
      <vt:lpstr>Uitleg banken.</vt:lpstr>
      <vt:lpstr>Maak opgave 1.20 t/m 1.23</vt:lpstr>
      <vt:lpstr>PowerPoint-presentatie</vt:lpstr>
      <vt:lpstr>Een economische crisis kunnen we dus zelf creëren. </vt:lpstr>
      <vt:lpstr>Maak opgave 1.24 en 1.25</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285</cp:revision>
  <dcterms:created xsi:type="dcterms:W3CDTF">2017-08-27T09:00:36Z</dcterms:created>
  <dcterms:modified xsi:type="dcterms:W3CDTF">2018-04-12T06:10:23Z</dcterms:modified>
</cp:coreProperties>
</file>